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57" r:id="rId2"/>
    <p:sldId id="258" r:id="rId3"/>
    <p:sldId id="334" r:id="rId4"/>
    <p:sldId id="369" r:id="rId5"/>
    <p:sldId id="356" r:id="rId6"/>
    <p:sldId id="372" r:id="rId7"/>
    <p:sldId id="360" r:id="rId8"/>
    <p:sldId id="370" r:id="rId9"/>
    <p:sldId id="371" r:id="rId10"/>
    <p:sldId id="367" r:id="rId11"/>
    <p:sldId id="374" r:id="rId12"/>
    <p:sldId id="376" r:id="rId13"/>
    <p:sldId id="368" r:id="rId14"/>
    <p:sldId id="293" r:id="rId15"/>
    <p:sldId id="363" r:id="rId16"/>
    <p:sldId id="278" r:id="rId17"/>
    <p:sldId id="322" r:id="rId18"/>
  </p:sldIdLst>
  <p:sldSz cx="9144000" cy="6858000" type="screen4x3"/>
  <p:notesSz cx="9939338" cy="6805613"/>
  <p:embeddedFontLst>
    <p:embeddedFont>
      <p:font typeface="맑은 고딕" panose="020B0503020000020004" pitchFamily="50" charset="-127"/>
      <p:regular r:id="rId21"/>
      <p:bold r:id="rId22"/>
    </p:embeddedFont>
    <p:embeddedFont>
      <p:font typeface="나눔고딕" panose="020D0604000000000000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  <p15:guide id="17" orient="horz" pos="1658">
          <p15:clr>
            <a:srgbClr val="A4A3A4"/>
          </p15:clr>
        </p15:guide>
        <p15:guide id="18" pos="5534">
          <p15:clr>
            <a:srgbClr val="A4A3A4"/>
          </p15:clr>
        </p15:guide>
        <p15:guide id="19" pos="441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  <p15:guide id="3" orient="horz" pos="2144">
          <p15:clr>
            <a:srgbClr val="A4A3A4"/>
          </p15:clr>
        </p15:guide>
        <p15:guide id="4" pos="313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3656"/>
    <a:srgbClr val="1D314E"/>
    <a:srgbClr val="47B0FF"/>
    <a:srgbClr val="8DBDF7"/>
    <a:srgbClr val="3D3C3E"/>
    <a:srgbClr val="08456E"/>
    <a:srgbClr val="569CF0"/>
    <a:srgbClr val="5DAAFF"/>
    <a:srgbClr val="E3EAF5"/>
    <a:srgbClr val="DD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96" autoAdjust="0"/>
    <p:restoredTop sz="88873" autoAdjust="0"/>
  </p:normalViewPr>
  <p:slideViewPr>
    <p:cSldViewPr snapToGrid="0">
      <p:cViewPr varScale="1">
        <p:scale>
          <a:sx n="77" d="100"/>
          <a:sy n="77" d="100"/>
        </p:scale>
        <p:origin x="-1848" y="-86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orient="horz" pos="1658"/>
        <p:guide pos="2894"/>
        <p:guide pos="5528"/>
        <p:guide pos="230"/>
        <p:guide pos="1562"/>
        <p:guide pos="4226"/>
        <p:guide pos="900"/>
        <p:guide pos="4910"/>
        <p:guide pos="1233"/>
        <p:guide pos="5534"/>
        <p:guide pos="4412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119" d="100"/>
          <a:sy n="119" d="100"/>
        </p:scale>
        <p:origin x="-2046" y="-108"/>
      </p:cViewPr>
      <p:guideLst>
        <p:guide orient="horz" pos="3131"/>
        <p:guide orient="horz" pos="2144"/>
        <p:guide pos="2144"/>
        <p:guide pos="313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7047" cy="340281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9993" y="0"/>
            <a:ext cx="4307047" cy="340281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2015-08-11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64151"/>
            <a:ext cx="4307047" cy="340281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9993" y="6464151"/>
            <a:ext cx="4307047" cy="340281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7047" cy="340281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9993" y="0"/>
            <a:ext cx="4307047" cy="340281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2015-08-11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11175"/>
            <a:ext cx="3405188" cy="25527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935" y="3232666"/>
            <a:ext cx="7951470" cy="3062526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64151"/>
            <a:ext cx="4307047" cy="340281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9993" y="6464151"/>
            <a:ext cx="4307047" cy="340281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수원 멤버십 </a:t>
            </a:r>
            <a:r>
              <a:rPr lang="en-US" altLang="ko-KR" dirty="0" smtClean="0"/>
              <a:t>4</a:t>
            </a:r>
            <a:r>
              <a:rPr lang="ko-KR" altLang="en-US" dirty="0" smtClean="0"/>
              <a:t>조의 </a:t>
            </a:r>
            <a:r>
              <a:rPr lang="ko-KR" altLang="en-US" dirty="0" err="1" smtClean="0"/>
              <a:t>초단기과제로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25-2</a:t>
            </a:r>
            <a:r>
              <a:rPr lang="ko-KR" altLang="en-US" dirty="0" smtClean="0"/>
              <a:t>기 김동원 회원을 프로젝트리더로 하여 정인철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안창욱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김승갑</a:t>
            </a:r>
            <a:r>
              <a:rPr lang="ko-KR" altLang="en-US" dirty="0" smtClean="0"/>
              <a:t> 회원이 개발할 </a:t>
            </a:r>
            <a:r>
              <a:rPr lang="ko-KR" altLang="en-US" dirty="0" err="1" smtClean="0"/>
              <a:t>웹캠과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라즈베리파이를</a:t>
            </a:r>
            <a:r>
              <a:rPr lang="ko-KR" altLang="en-US" dirty="0" smtClean="0"/>
              <a:t> 이용한 웹 사격게임 </a:t>
            </a:r>
            <a:r>
              <a:rPr lang="ko-KR" altLang="en-US" dirty="0" err="1" smtClean="0"/>
              <a:t>소멤어택의</a:t>
            </a:r>
            <a:r>
              <a:rPr lang="ko-KR" altLang="en-US" dirty="0" smtClean="0"/>
              <a:t> 시작발표를 시작하겠습니다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저는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발표를 맡은 </a:t>
            </a:r>
            <a:r>
              <a:rPr lang="en-US" altLang="ko-KR" dirty="0" smtClean="0"/>
              <a:t>25-2</a:t>
            </a:r>
            <a:r>
              <a:rPr lang="ko-KR" altLang="en-US" dirty="0" smtClean="0"/>
              <a:t>기 안창욱입니다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624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309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4911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491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130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074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259" y="6171925"/>
            <a:ext cx="849005" cy="572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2015-08-11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259" y="6171925"/>
            <a:ext cx="849005" cy="572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제목을 입력하세요</a:t>
            </a:r>
            <a:endParaRPr lang="en-US" altLang="ko-KR" dirty="0" smtClean="0"/>
          </a:p>
          <a:p>
            <a:pPr lvl="0"/>
            <a:endParaRPr lang="ko-KR" altLang="en-US" dirty="0" smtClean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7791451" y="6296025"/>
            <a:ext cx="1141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SWSSM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2015-08-11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 smtClean="0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smtClean="0"/>
              <a:t>내용을 입력하십시오</a:t>
            </a:r>
            <a:r>
              <a:rPr lang="en-US" altLang="ko-KR" smtClean="0"/>
              <a:t>.</a:t>
            </a:r>
            <a:endParaRPr lang="ko-KR" altLang="en-US" smtClean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791451" y="6296025"/>
            <a:ext cx="1141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SWSSM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2015-08-11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259" y="6171925"/>
            <a:ext cx="849005" cy="572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2015-08-11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259" y="6171925"/>
            <a:ext cx="849005" cy="572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  <a:lvl2pP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2015-08-11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259" y="6171925"/>
            <a:ext cx="849005" cy="572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2015-08-11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trackingjs.com/examples/color_video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554591"/>
            <a:ext cx="8912946" cy="2756251"/>
          </a:xfrm>
        </p:spPr>
        <p:txBody>
          <a:bodyPr anchor="t">
            <a:noAutofit/>
          </a:bodyPr>
          <a:lstStyle/>
          <a:p>
            <a:pPr algn="l"/>
            <a:r>
              <a:rPr lang="en-US" altLang="ko-KR" sz="4800" b="1" spc="-250" dirty="0" smtClean="0">
                <a:solidFill>
                  <a:schemeClr val="accent4">
                    <a:lumMod val="50000"/>
                  </a:schemeClr>
                </a:solidFill>
                <a:latin typeface="+mn-ea"/>
                <a:ea typeface="+mn-ea"/>
              </a:rPr>
              <a:t/>
            </a:r>
            <a:br>
              <a:rPr lang="en-US" altLang="ko-KR" sz="4800" b="1" spc="-250" dirty="0" smtClean="0">
                <a:solidFill>
                  <a:schemeClr val="accent4">
                    <a:lumMod val="50000"/>
                  </a:schemeClr>
                </a:solidFill>
                <a:latin typeface="+mn-ea"/>
                <a:ea typeface="+mn-ea"/>
              </a:rPr>
            </a:br>
            <a:r>
              <a:rPr lang="ko-KR" altLang="en-US" sz="4800" b="1" spc="-250" dirty="0" err="1" smtClean="0">
                <a:solidFill>
                  <a:schemeClr val="accent4">
                    <a:lumMod val="50000"/>
                  </a:schemeClr>
                </a:solidFill>
                <a:latin typeface="+mn-ea"/>
                <a:ea typeface="+mn-ea"/>
              </a:rPr>
              <a:t>웹캠과</a:t>
            </a:r>
            <a:r>
              <a:rPr lang="ko-KR" altLang="en-US" sz="4800" b="1" spc="-250" dirty="0" smtClean="0">
                <a:solidFill>
                  <a:schemeClr val="accent4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4800" b="1" spc="-250" dirty="0" err="1" smtClean="0">
                <a:solidFill>
                  <a:schemeClr val="accent4">
                    <a:lumMod val="50000"/>
                  </a:schemeClr>
                </a:solidFill>
                <a:latin typeface="+mn-ea"/>
                <a:ea typeface="+mn-ea"/>
              </a:rPr>
              <a:t>라즈베리파이를</a:t>
            </a:r>
            <a:r>
              <a:rPr lang="ko-KR" altLang="en-US" sz="4800" b="1" spc="-250" dirty="0" smtClean="0">
                <a:solidFill>
                  <a:schemeClr val="accent4">
                    <a:lumMod val="50000"/>
                  </a:schemeClr>
                </a:solidFill>
                <a:latin typeface="+mn-ea"/>
                <a:ea typeface="+mn-ea"/>
              </a:rPr>
              <a:t> 이용한</a:t>
            </a:r>
            <a:r>
              <a:rPr lang="en-US" altLang="ko-KR" sz="4800" b="1" spc="-250" dirty="0" smtClean="0">
                <a:solidFill>
                  <a:schemeClr val="accent4">
                    <a:lumMod val="50000"/>
                  </a:schemeClr>
                </a:solidFill>
                <a:latin typeface="+mn-ea"/>
                <a:ea typeface="+mn-ea"/>
              </a:rPr>
              <a:t/>
            </a:r>
            <a:br>
              <a:rPr lang="en-US" altLang="ko-KR" sz="4800" b="1" spc="-250" dirty="0" smtClean="0">
                <a:solidFill>
                  <a:schemeClr val="accent4">
                    <a:lumMod val="50000"/>
                  </a:schemeClr>
                </a:solidFill>
                <a:latin typeface="+mn-ea"/>
                <a:ea typeface="+mn-ea"/>
              </a:rPr>
            </a:br>
            <a:r>
              <a:rPr lang="ko-KR" altLang="en-US" sz="4800" b="1" spc="-250" dirty="0" smtClean="0">
                <a:solidFill>
                  <a:schemeClr val="accent4">
                    <a:lumMod val="50000"/>
                  </a:schemeClr>
                </a:solidFill>
                <a:latin typeface="+mn-ea"/>
                <a:ea typeface="+mn-ea"/>
              </a:rPr>
              <a:t>웹</a:t>
            </a:r>
            <a:r>
              <a:rPr lang="en-US" altLang="ko-KR" sz="4800" b="1" spc="-250" dirty="0" smtClean="0">
                <a:solidFill>
                  <a:schemeClr val="accent4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4800" b="1" spc="-250" dirty="0" smtClean="0">
                <a:solidFill>
                  <a:schemeClr val="accent4">
                    <a:lumMod val="50000"/>
                  </a:schemeClr>
                </a:solidFill>
                <a:latin typeface="+mn-ea"/>
                <a:ea typeface="+mn-ea"/>
              </a:rPr>
              <a:t>사격게임</a:t>
            </a:r>
            <a:r>
              <a:rPr lang="en-US" altLang="ko-KR" sz="4800" b="1" spc="-250" dirty="0" smtClean="0">
                <a:solidFill>
                  <a:schemeClr val="accent4">
                    <a:lumMod val="50000"/>
                  </a:schemeClr>
                </a:solidFill>
                <a:latin typeface="+mn-ea"/>
                <a:ea typeface="+mn-ea"/>
              </a:rPr>
              <a:t>_SSM ATACK</a:t>
            </a:r>
            <a:endParaRPr lang="ko-KR" altLang="en-US" sz="2800" b="1" spc="-250" dirty="0">
              <a:solidFill>
                <a:schemeClr val="accent4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41130" y="4591054"/>
            <a:ext cx="2160240" cy="1567557"/>
          </a:xfrm>
          <a:ln>
            <a:noFill/>
          </a:ln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2015. 08. 11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수원 멤버십 초</a:t>
            </a:r>
            <a:r>
              <a:rPr lang="en-US" altLang="ko-KR" sz="12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! </a:t>
            </a:r>
            <a:r>
              <a:rPr lang="ko-KR" altLang="en-US" sz="12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단기과제</a:t>
            </a:r>
            <a:endParaRPr lang="en-US" altLang="ko-KR" sz="12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25-2</a:t>
            </a:r>
            <a:r>
              <a:rPr lang="ko-KR" altLang="en-US" sz="12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기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2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2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김동원 </a:t>
            </a:r>
            <a:r>
              <a:rPr lang="en-US" altLang="ko-KR" sz="12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( PL )</a:t>
            </a:r>
            <a:endParaRPr lang="en-US" altLang="ko-KR" sz="12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2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25-2</a:t>
            </a:r>
            <a:r>
              <a:rPr lang="ko-KR" altLang="en-US" sz="12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기  정인철</a:t>
            </a:r>
            <a:endParaRPr lang="en-US" altLang="ko-KR" sz="1200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25-2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기 </a:t>
            </a:r>
            <a:r>
              <a:rPr lang="ko-KR" altLang="en-US" sz="12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안창욱</a:t>
            </a:r>
            <a:endParaRPr lang="en-US" altLang="ko-KR" sz="12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25-2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기</a:t>
            </a:r>
            <a:r>
              <a:rPr lang="ko-KR" altLang="en-US" sz="12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 </a:t>
            </a:r>
            <a:r>
              <a:rPr lang="ko-KR" altLang="en-US" sz="12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김승갑</a:t>
            </a:r>
            <a:endParaRPr lang="en-US" altLang="ko-KR" sz="12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endParaRPr lang="en-US" altLang="ko-KR" sz="12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454743" y="4631344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454743" y="4945676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454743" y="5260008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54743" y="557434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54742" y="5888672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454741" y="618394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50528" y="6498272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4.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시연 시나리오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시연 시나리오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10</a:t>
            </a:fld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7" name="Picture 3" descr="C:\Users\ssm\Downloads\noun_429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052" y="2364028"/>
            <a:ext cx="2925502" cy="292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0063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4.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시연 시나리오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시연 시나리오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11</a:t>
            </a:fld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30" name="Picture 6" descr="C:\Users\ssm\Downloads\noun_166188_cc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68"/>
          <a:stretch/>
        </p:blipFill>
        <p:spPr bwMode="auto">
          <a:xfrm>
            <a:off x="5108746" y="1538541"/>
            <a:ext cx="1709909" cy="144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ssm\Downloads\noun_63143_cc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62"/>
          <a:stretch/>
        </p:blipFill>
        <p:spPr bwMode="auto">
          <a:xfrm>
            <a:off x="2899774" y="2258690"/>
            <a:ext cx="4377638" cy="365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C:\Users\ssm\Downloads\noun_147942_cc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14"/>
          <a:stretch/>
        </p:blipFill>
        <p:spPr bwMode="auto">
          <a:xfrm rot="19551050" flipH="1">
            <a:off x="1562805" y="3187549"/>
            <a:ext cx="2710882" cy="233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398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4.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시연 시나리오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시연 시나리오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12</a:t>
            </a:fld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" name="Picture 4" descr="C:\Users\ssm\Downloads\noun_77160_cc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14" t="-8820" r="2714" b="24461"/>
          <a:stretch/>
        </p:blipFill>
        <p:spPr bwMode="auto">
          <a:xfrm>
            <a:off x="1589786" y="1010850"/>
            <a:ext cx="5956033" cy="502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ssm\Downloads\noun_128888_cc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05"/>
          <a:stretch/>
        </p:blipFill>
        <p:spPr bwMode="auto">
          <a:xfrm>
            <a:off x="9143998" y="2147556"/>
            <a:ext cx="3743037" cy="322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7491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2.59259E-6 L -0.79688 0.01111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844" y="55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-0.02916 L -0.70521 -0.03472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60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5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시스템 구성도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시스템 구성도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13</a:t>
            </a:fld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50" name="Picture 2" descr="C:\Users\ssm\Desktop\KakaoTalk_20150811_03342308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9" t="24357"/>
          <a:stretch/>
        </p:blipFill>
        <p:spPr bwMode="auto">
          <a:xfrm>
            <a:off x="218846" y="1621851"/>
            <a:ext cx="8697913" cy="429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6246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6.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역할 분담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err="1" smtClean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팀원별</a:t>
            </a:r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 역할 분담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14</a:t>
            </a:fld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054996"/>
              </p:ext>
            </p:extLst>
          </p:nvPr>
        </p:nvGraphicFramePr>
        <p:xfrm>
          <a:off x="1137520" y="1618724"/>
          <a:ext cx="6971818" cy="435025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24628"/>
                <a:gridCol w="5247190"/>
              </a:tblGrid>
              <a:tr h="8035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팀원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역할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8035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김동원</a:t>
                      </a:r>
                      <a:r>
                        <a:rPr lang="en-US" altLang="ko-KR" b="1" dirty="0" smtClean="0">
                          <a:latin typeface="+mn-ea"/>
                          <a:ea typeface="+mn-ea"/>
                        </a:rPr>
                        <a:t>(PL)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b="1" dirty="0" smtClean="0">
                          <a:latin typeface="+mn-ea"/>
                          <a:ea typeface="+mn-ea"/>
                        </a:rPr>
                        <a:t>Game</a:t>
                      </a:r>
                      <a:r>
                        <a:rPr lang="en-US" altLang="ko-KR" b="1" baseline="0" dirty="0" smtClean="0">
                          <a:latin typeface="+mn-ea"/>
                          <a:ea typeface="+mn-ea"/>
                        </a:rPr>
                        <a:t> Client Interface </a:t>
                      </a:r>
                      <a:r>
                        <a:rPr lang="ko-KR" altLang="en-US" b="1" baseline="0" dirty="0" smtClean="0">
                          <a:latin typeface="+mn-ea"/>
                          <a:ea typeface="+mn-ea"/>
                        </a:rPr>
                        <a:t>구축</a:t>
                      </a:r>
                      <a:endParaRPr lang="en-US" altLang="ko-KR" b="1" baseline="0" dirty="0" smtClean="0"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b="1" baseline="0" dirty="0" smtClean="0">
                          <a:latin typeface="+mn-ea"/>
                          <a:ea typeface="+mn-ea"/>
                        </a:rPr>
                        <a:t>Game Client UI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b="1" baseline="0" dirty="0" smtClean="0">
                          <a:latin typeface="+mn-ea"/>
                          <a:ea typeface="+mn-ea"/>
                        </a:rPr>
                        <a:t>프로젝트에 필요한 웹에서의 기능 구현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8035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>
                          <a:latin typeface="+mn-ea"/>
                          <a:ea typeface="+mn-ea"/>
                        </a:rPr>
                        <a:t>김승갑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웹</a:t>
                      </a:r>
                      <a:r>
                        <a:rPr lang="ko-KR" altLang="en-US" b="1" baseline="0" dirty="0" smtClean="0">
                          <a:latin typeface="+mn-ea"/>
                          <a:ea typeface="+mn-ea"/>
                        </a:rPr>
                        <a:t> 관련 개발 총괄</a:t>
                      </a:r>
                      <a:endParaRPr lang="en-US" altLang="ko-KR" b="1" dirty="0" smtClean="0"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b="1" dirty="0" smtClean="0">
                          <a:latin typeface="+mn-ea"/>
                          <a:ea typeface="+mn-ea"/>
                        </a:rPr>
                        <a:t>DB</a:t>
                      </a:r>
                      <a:r>
                        <a:rPr lang="en-US" altLang="ko-KR" b="1" baseline="0" dirty="0" smtClean="0">
                          <a:latin typeface="+mn-ea"/>
                          <a:ea typeface="+mn-ea"/>
                        </a:rPr>
                        <a:t>, Web Server</a:t>
                      </a:r>
                      <a:r>
                        <a:rPr lang="ko-KR" altLang="en-US" b="1" baseline="0" dirty="0" smtClean="0">
                          <a:latin typeface="+mn-ea"/>
                          <a:ea typeface="+mn-ea"/>
                        </a:rPr>
                        <a:t> 구축</a:t>
                      </a:r>
                      <a:endParaRPr lang="en-US" altLang="ko-KR" b="1" baseline="0" dirty="0" smtClean="0"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b="1" baseline="0" dirty="0" smtClean="0">
                          <a:latin typeface="+mn-ea"/>
                          <a:ea typeface="+mn-ea"/>
                        </a:rPr>
                        <a:t>Game Client </a:t>
                      </a:r>
                      <a:r>
                        <a:rPr lang="ko-KR" altLang="en-US" b="1" baseline="0" dirty="0" smtClean="0">
                          <a:latin typeface="+mn-ea"/>
                          <a:ea typeface="+mn-ea"/>
                        </a:rPr>
                        <a:t>개발</a:t>
                      </a:r>
                      <a:endParaRPr lang="en-US" altLang="ko-KR" b="1" baseline="0" dirty="0" smtClean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8035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안창욱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하드웨어 장비 제작</a:t>
                      </a:r>
                      <a:endParaRPr lang="en-US" altLang="ko-KR" b="1" dirty="0" smtClean="0"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b="1" dirty="0" smtClean="0">
                          <a:latin typeface="+mn-ea"/>
                          <a:ea typeface="+mn-ea"/>
                        </a:rPr>
                        <a:t>Linux</a:t>
                      </a:r>
                      <a:r>
                        <a:rPr lang="en-US" altLang="ko-KR" b="1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b="1" dirty="0" smtClean="0">
                          <a:latin typeface="+mn-ea"/>
                          <a:ea typeface="+mn-ea"/>
                        </a:rPr>
                        <a:t>Device</a:t>
                      </a:r>
                      <a:r>
                        <a:rPr lang="en-US" altLang="ko-KR" b="1" baseline="0" dirty="0" smtClean="0">
                          <a:latin typeface="+mn-ea"/>
                          <a:ea typeface="+mn-ea"/>
                        </a:rPr>
                        <a:t> Driver </a:t>
                      </a:r>
                      <a:r>
                        <a:rPr lang="ko-KR" altLang="en-US" b="1" baseline="0" dirty="0" smtClean="0">
                          <a:latin typeface="+mn-ea"/>
                          <a:ea typeface="+mn-ea"/>
                        </a:rPr>
                        <a:t>구현</a:t>
                      </a:r>
                      <a:endParaRPr lang="en-US" altLang="ko-KR" b="1" baseline="0" dirty="0" smtClean="0"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신호 발생 시 </a:t>
                      </a:r>
                      <a:r>
                        <a:rPr lang="en-US" altLang="ko-KR" b="1" dirty="0" smtClean="0">
                          <a:latin typeface="+mn-ea"/>
                          <a:ea typeface="+mn-ea"/>
                        </a:rPr>
                        <a:t>Web</a:t>
                      </a:r>
                      <a:r>
                        <a:rPr lang="en-US" altLang="ko-KR" b="1" baseline="0" dirty="0" smtClean="0">
                          <a:latin typeface="+mn-ea"/>
                          <a:ea typeface="+mn-ea"/>
                        </a:rPr>
                        <a:t> Server</a:t>
                      </a:r>
                      <a:r>
                        <a:rPr lang="ko-KR" altLang="en-US" b="1" baseline="0" dirty="0" smtClean="0">
                          <a:latin typeface="+mn-ea"/>
                          <a:ea typeface="+mn-ea"/>
                        </a:rPr>
                        <a:t>와의 통신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8035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정인철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b="1" dirty="0" smtClean="0">
                          <a:latin typeface="+mn-ea"/>
                          <a:ea typeface="+mn-ea"/>
                        </a:rPr>
                        <a:t>Color Tracking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b="1" baseline="0" dirty="0" smtClean="0">
                          <a:latin typeface="+mn-ea"/>
                          <a:ea typeface="+mn-ea"/>
                        </a:rPr>
                        <a:t>Shooting </a:t>
                      </a:r>
                      <a:r>
                        <a:rPr lang="ko-KR" altLang="en-US" b="1" baseline="0" dirty="0" smtClean="0">
                          <a:latin typeface="+mn-ea"/>
                          <a:ea typeface="+mn-ea"/>
                        </a:rPr>
                        <a:t>알고리즘 구현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25665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7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기술적 문제점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예상 기술적 문제점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15</a:t>
            </a:fld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619125" y="1961514"/>
            <a:ext cx="7886246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400" b="1" dirty="0" smtClean="0">
              <a:latin typeface="+mn-ea"/>
              <a:ea typeface="+mn-ea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1233105" y="2467601"/>
            <a:ext cx="6658286" cy="28257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400" b="1" spc="-150" dirty="0" smtClean="0">
                <a:latin typeface="+mn-ea"/>
                <a:ea typeface="+mn-ea"/>
              </a:rPr>
              <a:t>1. </a:t>
            </a:r>
            <a:r>
              <a:rPr lang="ko-KR" altLang="en-US" sz="2400" b="1" spc="-300" dirty="0" smtClean="0">
                <a:latin typeface="+mn-ea"/>
                <a:ea typeface="+mn-ea"/>
              </a:rPr>
              <a:t>좌표 </a:t>
            </a:r>
            <a:r>
              <a:rPr lang="ko-KR" altLang="en-US" sz="2400" b="1" spc="-300" dirty="0" err="1" smtClean="0">
                <a:latin typeface="+mn-ea"/>
                <a:ea typeface="+mn-ea"/>
              </a:rPr>
              <a:t>트래킹</a:t>
            </a:r>
            <a:r>
              <a:rPr lang="ko-KR" altLang="en-US" sz="2400" b="1" spc="-300" dirty="0" smtClean="0">
                <a:latin typeface="+mn-ea"/>
                <a:ea typeface="+mn-ea"/>
              </a:rPr>
              <a:t> 문제</a:t>
            </a:r>
            <a:endParaRPr lang="en-US" altLang="ko-KR" sz="2400" b="1" spc="-300" dirty="0" smtClean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b="1" spc="-300" dirty="0">
                <a:solidFill>
                  <a:srgbClr val="1D314E"/>
                </a:solidFill>
                <a:latin typeface="+mn-ea"/>
              </a:rPr>
              <a:t>■ </a:t>
            </a:r>
            <a:r>
              <a:rPr lang="ko-KR" altLang="en-US" sz="2000" b="1" spc="-300" dirty="0" smtClean="0">
                <a:solidFill>
                  <a:srgbClr val="1D314E"/>
                </a:solidFill>
                <a:latin typeface="+mn-ea"/>
              </a:rPr>
              <a:t> </a:t>
            </a:r>
            <a:r>
              <a:rPr lang="ko-KR" altLang="en-US" sz="2000" b="1" spc="-300" dirty="0" smtClean="0">
                <a:latin typeface="+mn-ea"/>
                <a:ea typeface="+mn-ea"/>
              </a:rPr>
              <a:t>불안한 영상처리 기술로 인한 실시간 추적 불가</a:t>
            </a:r>
            <a:endParaRPr lang="en-US" altLang="ko-KR" sz="2000" b="1" spc="-300" dirty="0" smtClean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000" b="1" spc="-300" dirty="0" smtClean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b="1" spc="-150" dirty="0" smtClean="0">
                <a:latin typeface="+mn-ea"/>
                <a:ea typeface="+mn-ea"/>
              </a:rPr>
              <a:t>2. </a:t>
            </a:r>
            <a:r>
              <a:rPr lang="ko-KR" altLang="en-US" sz="2400" b="1" spc="-300" dirty="0" smtClean="0">
                <a:latin typeface="+mn-ea"/>
                <a:ea typeface="+mn-ea"/>
              </a:rPr>
              <a:t>웹에서의 속도 </a:t>
            </a:r>
            <a:r>
              <a:rPr lang="en-US" altLang="ko-KR" sz="2400" b="1" spc="-150" dirty="0" smtClean="0">
                <a:latin typeface="+mn-ea"/>
                <a:ea typeface="+mn-ea"/>
              </a:rPr>
              <a:t>Delay</a:t>
            </a:r>
            <a:r>
              <a:rPr lang="en-US" altLang="ko-KR" sz="2400" b="1" spc="-300" dirty="0" smtClean="0">
                <a:latin typeface="+mn-ea"/>
                <a:ea typeface="+mn-ea"/>
              </a:rPr>
              <a:t> </a:t>
            </a:r>
            <a:r>
              <a:rPr lang="ko-KR" altLang="en-US" sz="2400" b="1" spc="-300" dirty="0" smtClean="0">
                <a:latin typeface="+mn-ea"/>
                <a:ea typeface="+mn-ea"/>
              </a:rPr>
              <a:t>문제 </a:t>
            </a:r>
            <a:r>
              <a:rPr lang="en-US" altLang="ko-KR" sz="2000" b="1" spc="-300" dirty="0" smtClean="0">
                <a:latin typeface="+mn-ea"/>
                <a:ea typeface="+mn-ea"/>
              </a:rPr>
              <a:t>(</a:t>
            </a:r>
            <a:r>
              <a:rPr lang="ko-KR" altLang="en-US" sz="2000" b="1" spc="-300" dirty="0" smtClean="0">
                <a:latin typeface="+mn-ea"/>
                <a:ea typeface="+mn-ea"/>
              </a:rPr>
              <a:t>하드웨어 </a:t>
            </a:r>
            <a:r>
              <a:rPr lang="ko-KR" altLang="en-US" sz="2000" b="1" spc="-300" dirty="0" smtClean="0">
                <a:latin typeface="맑은 고딕"/>
                <a:ea typeface="맑은 고딕"/>
              </a:rPr>
              <a:t>↔웹</a:t>
            </a:r>
            <a:r>
              <a:rPr lang="en-US" altLang="ko-KR" sz="2000" b="1" spc="-300" dirty="0" smtClean="0">
                <a:latin typeface="+mn-ea"/>
                <a:ea typeface="+mn-ea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100" b="1" spc="-300" dirty="0" smtClean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b="1" spc="-150" dirty="0" smtClean="0">
                <a:latin typeface="+mn-ea"/>
                <a:ea typeface="+mn-ea"/>
              </a:rPr>
              <a:t>3. </a:t>
            </a:r>
            <a:r>
              <a:rPr lang="ko-KR" altLang="en-US" sz="2400" b="1" spc="-300" dirty="0" smtClean="0">
                <a:latin typeface="+mn-ea"/>
                <a:ea typeface="+mn-ea"/>
              </a:rPr>
              <a:t>영상처리 </a:t>
            </a:r>
            <a:r>
              <a:rPr lang="en-US" altLang="ko-KR" sz="2400" b="1" spc="-300" dirty="0" smtClean="0">
                <a:latin typeface="+mn-ea"/>
                <a:ea typeface="+mn-ea"/>
              </a:rPr>
              <a:t>/ </a:t>
            </a:r>
            <a:r>
              <a:rPr lang="ko-KR" altLang="en-US" sz="2400" b="1" spc="-300" dirty="0" err="1" smtClean="0">
                <a:latin typeface="+mn-ea"/>
                <a:ea typeface="+mn-ea"/>
              </a:rPr>
              <a:t>웹게임</a:t>
            </a:r>
            <a:r>
              <a:rPr lang="ko-KR" altLang="en-US" sz="2400" b="1" spc="-300" dirty="0" smtClean="0">
                <a:latin typeface="+mn-ea"/>
                <a:ea typeface="+mn-ea"/>
              </a:rPr>
              <a:t> 관련 경험자 부재</a:t>
            </a:r>
            <a:endParaRPr lang="en-US" altLang="ko-KR" sz="2400" b="1" spc="-30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260000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425349"/>
            <a:ext cx="3474171" cy="1041751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4000" b="1" spc="-2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감사합니다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425349"/>
            <a:ext cx="3474171" cy="1041751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4800" b="1" spc="-2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Q &amp; A</a:t>
            </a:r>
            <a:endParaRPr lang="ko-KR" altLang="en-US" sz="48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부제목 2"/>
          <p:cNvSpPr txBox="1">
            <a:spLocks/>
          </p:cNvSpPr>
          <p:nvPr/>
        </p:nvSpPr>
        <p:spPr>
          <a:xfrm>
            <a:off x="255952" y="1765785"/>
            <a:ext cx="5173304" cy="4714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아이디어 제안</a:t>
            </a:r>
            <a:endParaRPr lang="en-US" altLang="ko-KR" sz="16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유사 작품들</a:t>
            </a:r>
            <a:endParaRPr lang="en-US" altLang="ko-KR" sz="16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개발 목표</a:t>
            </a:r>
            <a:endParaRPr lang="en-US" altLang="ko-KR" sz="16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시연 시나리오</a:t>
            </a:r>
            <a:endParaRPr lang="en-US" altLang="ko-KR" sz="16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시스템 구성도</a:t>
            </a:r>
            <a:endParaRPr lang="en-US" altLang="ko-KR" sz="16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역할 분담</a:t>
            </a:r>
            <a:endParaRPr lang="en-US" altLang="ko-KR" sz="16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예상 기술적 문제점</a:t>
            </a:r>
            <a:endParaRPr lang="en-US" altLang="ko-KR" sz="16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366713" y="2254583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364474" y="3114647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364474" y="3544679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364474" y="3974711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364474" y="2684615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366713" y="1824551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43848" y="152400"/>
            <a:ext cx="8531851" cy="884238"/>
          </a:xfrm>
        </p:spPr>
        <p:txBody>
          <a:bodyPr/>
          <a:lstStyle/>
          <a:p>
            <a:pPr algn="l"/>
            <a:r>
              <a:rPr lang="ko-KR" altLang="en-US" sz="2800" b="1" dirty="0" smtClean="0">
                <a:solidFill>
                  <a:srgbClr val="1D314E"/>
                </a:solidFill>
                <a:latin typeface="+mj-ea"/>
                <a:ea typeface="+mj-ea"/>
              </a:rPr>
              <a:t>목차</a:t>
            </a:r>
            <a:endParaRPr lang="ko-KR" altLang="en-US" sz="2800" b="1" dirty="0">
              <a:solidFill>
                <a:srgbClr val="1D314E"/>
              </a:solidFill>
              <a:latin typeface="+mj-ea"/>
              <a:ea typeface="+mj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366713" y="4404743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366713" y="4834775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1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.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아이디어 제안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아이디어 제안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</a:t>
            </a:fld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6" name="Picture 2" descr="http://cfile230.uf.daum.net/image/020FB5485098A1210A0C1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65" y="1372283"/>
            <a:ext cx="3416230" cy="3313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40166" y="4821371"/>
            <a:ext cx="72819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b="1" spc="-300" dirty="0" smtClean="0">
                <a:solidFill>
                  <a:srgbClr val="1D314E"/>
                </a:solidFill>
                <a:latin typeface="+mn-ea"/>
              </a:rPr>
              <a:t>■ </a:t>
            </a:r>
            <a:r>
              <a:rPr lang="ko-KR" altLang="en-US" b="1" spc="-300" dirty="0" smtClean="0">
                <a:solidFill>
                  <a:srgbClr val="47B0FF"/>
                </a:solidFill>
                <a:latin typeface="+mn-ea"/>
              </a:rPr>
              <a:t>  </a:t>
            </a:r>
            <a:r>
              <a:rPr lang="ko-KR" altLang="en-US" b="1" spc="-300" dirty="0" smtClean="0"/>
              <a:t>팀원들의 공통 관심사 </a:t>
            </a:r>
            <a:r>
              <a:rPr lang="en-US" altLang="ko-KR" b="1" spc="-300" dirty="0" smtClean="0"/>
              <a:t> →  </a:t>
            </a:r>
            <a:r>
              <a:rPr lang="ko-KR" altLang="en-US" b="1" spc="-300" dirty="0" smtClean="0"/>
              <a:t>게임</a:t>
            </a:r>
            <a:endParaRPr lang="en-US" altLang="ko-KR" b="1" spc="-300" dirty="0" smtClean="0"/>
          </a:p>
          <a:p>
            <a:pPr algn="just">
              <a:lnSpc>
                <a:spcPct val="150000"/>
              </a:lnSpc>
            </a:pPr>
            <a:r>
              <a:rPr lang="ko-KR" altLang="en-US" b="1" spc="-300" dirty="0">
                <a:solidFill>
                  <a:srgbClr val="1D314E"/>
                </a:solidFill>
                <a:latin typeface="+mn-ea"/>
              </a:rPr>
              <a:t>■   </a:t>
            </a:r>
            <a:r>
              <a:rPr lang="ko-KR" altLang="en-US" b="1" spc="-300" dirty="0">
                <a:solidFill>
                  <a:srgbClr val="063656"/>
                </a:solidFill>
                <a:latin typeface="+mn-ea"/>
              </a:rPr>
              <a:t>모형</a:t>
            </a:r>
            <a:r>
              <a:rPr lang="ko-KR" altLang="en-US" b="1" spc="-300" dirty="0">
                <a:solidFill>
                  <a:srgbClr val="1D314E"/>
                </a:solidFill>
                <a:latin typeface="+mn-ea"/>
              </a:rPr>
              <a:t> </a:t>
            </a:r>
            <a:r>
              <a:rPr lang="ko-KR" altLang="en-US" b="1" spc="-300" dirty="0"/>
              <a:t>총을 이용한 생동감 있는 플레이 요구 </a:t>
            </a:r>
            <a:r>
              <a:rPr lang="en-US" altLang="ko-KR" b="1" spc="-300" dirty="0"/>
              <a:t>( </a:t>
            </a:r>
            <a:r>
              <a:rPr lang="ko-KR" altLang="en-US" b="1" spc="-300" dirty="0"/>
              <a:t>키보드</a:t>
            </a:r>
            <a:r>
              <a:rPr lang="en-US" altLang="ko-KR" b="1" spc="-300" dirty="0"/>
              <a:t>X  </a:t>
            </a:r>
            <a:r>
              <a:rPr lang="ko-KR" altLang="en-US" b="1" spc="-300" dirty="0"/>
              <a:t>마우스</a:t>
            </a:r>
            <a:r>
              <a:rPr lang="en-US" altLang="ko-KR" b="1" spc="-300" dirty="0"/>
              <a:t>X </a:t>
            </a:r>
            <a:r>
              <a:rPr lang="en-US" altLang="ko-KR" b="1" spc="-300" dirty="0" smtClean="0"/>
              <a:t>)</a:t>
            </a:r>
            <a:endParaRPr lang="en-US" altLang="ko-KR" b="1" spc="-300" dirty="0"/>
          </a:p>
          <a:p>
            <a:pPr algn="just">
              <a:lnSpc>
                <a:spcPct val="150000"/>
              </a:lnSpc>
            </a:pPr>
            <a:r>
              <a:rPr lang="ko-KR" altLang="en-US" b="1" spc="-300" dirty="0" smtClean="0">
                <a:solidFill>
                  <a:srgbClr val="1D314E"/>
                </a:solidFill>
                <a:latin typeface="+mn-ea"/>
              </a:rPr>
              <a:t>■</a:t>
            </a:r>
            <a:r>
              <a:rPr lang="ko-KR" altLang="en-US" b="1" spc="-300" dirty="0" smtClean="0">
                <a:solidFill>
                  <a:srgbClr val="47B0FF"/>
                </a:solidFill>
                <a:latin typeface="+mn-ea"/>
              </a:rPr>
              <a:t>   </a:t>
            </a:r>
            <a:r>
              <a:rPr lang="ko-KR" altLang="en-US" b="1" spc="-300" dirty="0" smtClean="0"/>
              <a:t>직접 사격장을 방문</a:t>
            </a:r>
            <a:r>
              <a:rPr lang="en-US" altLang="ko-KR" b="1" spc="-300" dirty="0"/>
              <a:t> → </a:t>
            </a:r>
            <a:r>
              <a:rPr lang="ko-KR" altLang="en-US" b="1" spc="-300" dirty="0" smtClean="0"/>
              <a:t>비용을 지불</a:t>
            </a:r>
            <a:endParaRPr lang="en-US" altLang="ko-KR" b="1" spc="-300" dirty="0" smtClean="0"/>
          </a:p>
          <a:p>
            <a:pPr algn="just">
              <a:lnSpc>
                <a:spcPct val="150000"/>
              </a:lnSpc>
            </a:pPr>
            <a:r>
              <a:rPr lang="ko-KR" altLang="en-US" b="1" spc="-300" dirty="0" smtClean="0">
                <a:solidFill>
                  <a:srgbClr val="1D314E"/>
                </a:solidFill>
                <a:latin typeface="+mn-ea"/>
              </a:rPr>
              <a:t>■</a:t>
            </a:r>
            <a:r>
              <a:rPr lang="ko-KR" altLang="en-US" b="1" spc="-300" dirty="0" smtClean="0">
                <a:solidFill>
                  <a:srgbClr val="47B0FF"/>
                </a:solidFill>
                <a:latin typeface="+mn-ea"/>
              </a:rPr>
              <a:t>   </a:t>
            </a:r>
            <a:r>
              <a:rPr lang="ko-KR" altLang="en-US" b="1" spc="-300" dirty="0" smtClean="0"/>
              <a:t>고가의  장비를 </a:t>
            </a:r>
            <a:r>
              <a:rPr lang="ko-KR" altLang="en-US" b="1" spc="-300" dirty="0" smtClean="0"/>
              <a:t>구입</a:t>
            </a:r>
            <a:endParaRPr lang="en-US" altLang="ko-KR" b="1" spc="-3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802" y="1372283"/>
            <a:ext cx="3454278" cy="3313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21839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유사 작품들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유사 작품 </a:t>
            </a:r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</a:t>
            </a:fld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074" name="Picture 2" descr="Tracking.js Examples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558" y="2174080"/>
            <a:ext cx="6198933" cy="3832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64558" y="1512855"/>
            <a:ext cx="619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-300" dirty="0">
                <a:solidFill>
                  <a:srgbClr val="1D314E"/>
                </a:solidFill>
                <a:latin typeface="+mn-ea"/>
              </a:rPr>
              <a:t>■</a:t>
            </a:r>
            <a:r>
              <a:rPr lang="ko-KR" altLang="en-US" b="1" spc="-300" dirty="0">
                <a:solidFill>
                  <a:srgbClr val="47B0FF"/>
                </a:solidFill>
                <a:latin typeface="+mn-ea"/>
              </a:rPr>
              <a:t> </a:t>
            </a:r>
            <a:r>
              <a:rPr lang="en-US" altLang="ko-KR" b="1" spc="-150" dirty="0" smtClean="0">
                <a:latin typeface="+mn-ea"/>
              </a:rPr>
              <a:t>Web Cam</a:t>
            </a:r>
            <a:r>
              <a:rPr lang="ko-KR" altLang="en-US" b="1" spc="-300" dirty="0" smtClean="0">
                <a:latin typeface="+mn-ea"/>
              </a:rPr>
              <a:t>으로 특정 물체를 추적한 어플리케이션  </a:t>
            </a:r>
            <a:r>
              <a:rPr lang="en-US" altLang="ko-KR" b="1" spc="-300" dirty="0" smtClean="0">
                <a:latin typeface="+mn-ea"/>
              </a:rPr>
              <a:t>(  </a:t>
            </a:r>
            <a:r>
              <a:rPr lang="ko-KR" altLang="en-US" b="1" spc="-300" dirty="0" smtClean="0">
                <a:latin typeface="+mn-ea"/>
              </a:rPr>
              <a:t>영상 처리 부분 </a:t>
            </a:r>
            <a:r>
              <a:rPr lang="en-US" altLang="ko-KR" b="1" spc="-300" dirty="0" smtClean="0">
                <a:latin typeface="+mn-ea"/>
              </a:rPr>
              <a:t> )</a:t>
            </a:r>
            <a:endParaRPr lang="ko-KR" altLang="en-US" b="1" spc="-3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884993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유사 작품들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유사 작품 </a:t>
            </a:r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</a:t>
            </a:fld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5773" y="1651461"/>
            <a:ext cx="6309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-300" dirty="0" smtClean="0">
                <a:solidFill>
                  <a:srgbClr val="1D314E"/>
                </a:solidFill>
                <a:latin typeface="+mn-ea"/>
              </a:rPr>
              <a:t>■</a:t>
            </a:r>
            <a:r>
              <a:rPr lang="ko-KR" altLang="en-US" b="1" spc="-300" dirty="0" smtClean="0">
                <a:solidFill>
                  <a:srgbClr val="47B0FF"/>
                </a:solidFill>
                <a:latin typeface="+mn-ea"/>
              </a:rPr>
              <a:t> </a:t>
            </a:r>
            <a:r>
              <a:rPr lang="ko-KR" altLang="en-US" b="1" spc="-300" dirty="0" smtClean="0">
                <a:latin typeface="+mn-ea"/>
              </a:rPr>
              <a:t>하드웨어 장비를 이용하여 사격을 즐길 수 있는 제품  </a:t>
            </a:r>
            <a:r>
              <a:rPr lang="en-US" altLang="ko-KR" b="1" spc="-300" dirty="0" smtClean="0">
                <a:latin typeface="+mn-ea"/>
              </a:rPr>
              <a:t>(  </a:t>
            </a:r>
            <a:r>
              <a:rPr lang="ko-KR" altLang="en-US" b="1" spc="-300" dirty="0" smtClean="0">
                <a:latin typeface="+mn-ea"/>
              </a:rPr>
              <a:t>하드웨어 부분</a:t>
            </a:r>
            <a:r>
              <a:rPr lang="en-US" altLang="ko-KR" b="1" spc="-300" dirty="0" smtClean="0">
                <a:latin typeface="+mn-ea"/>
              </a:rPr>
              <a:t>  )</a:t>
            </a:r>
            <a:endParaRPr lang="ko-KR" altLang="en-US" b="1" spc="-3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74" y="2382828"/>
            <a:ext cx="2592156" cy="1582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5"/>
          <p:cNvSpPr/>
          <p:nvPr/>
        </p:nvSpPr>
        <p:spPr>
          <a:xfrm>
            <a:off x="585773" y="4018834"/>
            <a:ext cx="2608354" cy="159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Wii </a:t>
            </a:r>
            <a:r>
              <a:rPr lang="ko-KR" alt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재퍼</a:t>
            </a:r>
            <a:endParaRPr lang="en-US" altLang="ko-K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3" name="Rectangle 16"/>
          <p:cNvSpPr/>
          <p:nvPr/>
        </p:nvSpPr>
        <p:spPr>
          <a:xfrm>
            <a:off x="3234504" y="2393130"/>
            <a:ext cx="2608354" cy="15930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Rail-Gun</a:t>
            </a:r>
          </a:p>
        </p:txBody>
      </p:sp>
      <p:sp>
        <p:nvSpPr>
          <p:cNvPr id="17" name="Rectangle 20"/>
          <p:cNvSpPr/>
          <p:nvPr/>
        </p:nvSpPr>
        <p:spPr>
          <a:xfrm>
            <a:off x="5902692" y="4018835"/>
            <a:ext cx="2608354" cy="1592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EMS TOPGUN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703" y="2321324"/>
            <a:ext cx="2662267" cy="1664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4504" y="4049598"/>
            <a:ext cx="2608354" cy="1562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0781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유사 작품들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유사 작품 </a:t>
            </a:r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6</a:t>
            </a:fld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6828" y="1575662"/>
            <a:ext cx="4256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-300" dirty="0">
                <a:solidFill>
                  <a:srgbClr val="1D314E"/>
                </a:solidFill>
                <a:latin typeface="+mn-ea"/>
              </a:rPr>
              <a:t>■</a:t>
            </a:r>
            <a:r>
              <a:rPr lang="en-US" altLang="ko-KR" b="1" spc="-300" dirty="0" smtClean="0">
                <a:latin typeface="+mn-ea"/>
              </a:rPr>
              <a:t> </a:t>
            </a:r>
            <a:r>
              <a:rPr lang="ko-KR" altLang="en-US" b="1" spc="-300" dirty="0" smtClean="0">
                <a:latin typeface="+mn-ea"/>
              </a:rPr>
              <a:t>실제 사격 시뮬레이션 게임  </a:t>
            </a:r>
            <a:r>
              <a:rPr lang="en-US" altLang="ko-KR" b="1" spc="-300" dirty="0" smtClean="0">
                <a:latin typeface="+mn-ea"/>
              </a:rPr>
              <a:t>(  </a:t>
            </a:r>
            <a:r>
              <a:rPr lang="ko-KR" altLang="en-US" b="1" spc="-300" dirty="0" smtClean="0">
                <a:latin typeface="+mn-ea"/>
              </a:rPr>
              <a:t>게임 내용 부분</a:t>
            </a:r>
            <a:r>
              <a:rPr lang="en-US" altLang="ko-KR" b="1" spc="-300" dirty="0" smtClean="0">
                <a:latin typeface="+mn-ea"/>
              </a:rPr>
              <a:t>  )</a:t>
            </a:r>
            <a:endParaRPr lang="ko-KR" altLang="en-US" b="1" spc="-3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494" y="2251628"/>
            <a:ext cx="3138425" cy="22331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828" y="3512696"/>
            <a:ext cx="3056518" cy="22331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Rectangle 5"/>
          <p:cNvSpPr/>
          <p:nvPr/>
        </p:nvSpPr>
        <p:spPr>
          <a:xfrm>
            <a:off x="1316828" y="2253495"/>
            <a:ext cx="3056518" cy="11803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사격 시뮬레이션 게임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3" name="Rectangle 7"/>
          <p:cNvSpPr/>
          <p:nvPr/>
        </p:nvSpPr>
        <p:spPr>
          <a:xfrm>
            <a:off x="4438494" y="4565828"/>
            <a:ext cx="3171558" cy="11803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스크린 사격장</a:t>
            </a:r>
            <a:endParaRPr lang="en-US" altLang="ko-KR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686687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개발목표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개발목표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7</a:t>
            </a:fld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005420" y="2818478"/>
            <a:ext cx="3181177" cy="2583999"/>
            <a:chOff x="659302" y="3746417"/>
            <a:chExt cx="3181177" cy="2583999"/>
          </a:xfrm>
        </p:grpSpPr>
        <p:pic>
          <p:nvPicPr>
            <p:cNvPr id="8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302" y="3746417"/>
              <a:ext cx="3181177" cy="258399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5012" y="3838049"/>
              <a:ext cx="3024188" cy="170864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579062" y="1499302"/>
            <a:ext cx="7181850" cy="472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None/>
            </a:pPr>
            <a:r>
              <a:rPr lang="en-US" altLang="ko-KR" sz="2400" b="1" spc="-150" dirty="0" smtClean="0">
                <a:latin typeface="+mn-ea"/>
                <a:ea typeface="+mn-ea"/>
              </a:rPr>
              <a:t>1. </a:t>
            </a:r>
            <a:r>
              <a:rPr lang="ko-KR" altLang="en-US" sz="2400" b="1" spc="-300" dirty="0" smtClean="0">
                <a:latin typeface="+mn-ea"/>
                <a:ea typeface="+mn-ea"/>
              </a:rPr>
              <a:t>인터넷이 된다면 어디서든 즐길 수 있는 게임</a:t>
            </a:r>
            <a:endParaRPr lang="en-US" altLang="ko-KR" sz="1600" b="1" spc="-300" dirty="0" smtClean="0"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3542" y="2093818"/>
            <a:ext cx="788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300" dirty="0" smtClean="0">
                <a:solidFill>
                  <a:srgbClr val="1D314E"/>
                </a:solidFill>
                <a:latin typeface="+mn-ea"/>
              </a:rPr>
              <a:t>■  </a:t>
            </a:r>
            <a:r>
              <a:rPr lang="en-US" altLang="ko-KR" b="1" spc="-150" dirty="0" smtClean="0">
                <a:latin typeface="+mn-ea"/>
              </a:rPr>
              <a:t>Wherever  with  Internet</a:t>
            </a:r>
            <a:endParaRPr lang="en-US" altLang="ko-KR" b="1" spc="-150" dirty="0" smtClean="0"/>
          </a:p>
        </p:txBody>
      </p:sp>
    </p:spTree>
    <p:extLst>
      <p:ext uri="{BB962C8B-B14F-4D97-AF65-F5344CB8AC3E}">
        <p14:creationId xmlns:p14="http://schemas.microsoft.com/office/powerpoint/2010/main" val="30551496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개발목표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개발목표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8</a:t>
            </a:fld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932158" y="1499302"/>
            <a:ext cx="7181850" cy="472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None/>
            </a:pPr>
            <a:r>
              <a:rPr lang="en-US" altLang="ko-KR" sz="2400" b="1" spc="-150" dirty="0" smtClean="0">
                <a:latin typeface="+mn-ea"/>
                <a:ea typeface="+mn-ea"/>
              </a:rPr>
              <a:t>2.</a:t>
            </a:r>
            <a:r>
              <a:rPr lang="en-US" altLang="ko-KR" sz="2400" b="1" spc="-300" dirty="0" smtClean="0">
                <a:latin typeface="+mn-ea"/>
                <a:ea typeface="+mn-ea"/>
              </a:rPr>
              <a:t> </a:t>
            </a:r>
            <a:r>
              <a:rPr lang="ko-KR" altLang="en-US" sz="2400" b="1" spc="-300" dirty="0" smtClean="0">
                <a:latin typeface="+mn-ea"/>
                <a:ea typeface="+mn-ea"/>
              </a:rPr>
              <a:t>총 모형과 육체를 이용한 생동감 넘치는 게임</a:t>
            </a:r>
            <a:endParaRPr lang="en-US" altLang="ko-KR" sz="1600" b="1" spc="-300" dirty="0" smtClean="0">
              <a:latin typeface="+mn-ea"/>
              <a:ea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32156" y="1971304"/>
            <a:ext cx="788804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300" dirty="0">
                <a:solidFill>
                  <a:srgbClr val="1D314E"/>
                </a:solidFill>
                <a:latin typeface="+mn-ea"/>
              </a:rPr>
              <a:t>■</a:t>
            </a:r>
            <a:r>
              <a:rPr lang="en-US" altLang="ko-KR" b="1" spc="-300" dirty="0" smtClean="0"/>
              <a:t> </a:t>
            </a:r>
            <a:r>
              <a:rPr lang="ko-KR" altLang="en-US" b="1" spc="-300" dirty="0" err="1" smtClean="0"/>
              <a:t>라즈베리파이의</a:t>
            </a:r>
            <a:r>
              <a:rPr lang="ko-KR" altLang="en-US" b="1" spc="-300" dirty="0" smtClean="0"/>
              <a:t> </a:t>
            </a:r>
            <a:r>
              <a:rPr lang="en-US" altLang="ko-KR" b="1" spc="-150" dirty="0" err="1" smtClean="0"/>
              <a:t>gpio</a:t>
            </a:r>
            <a:r>
              <a:rPr lang="ko-KR" altLang="en-US" b="1" spc="-300" dirty="0" smtClean="0"/>
              <a:t>제어를 위한 </a:t>
            </a:r>
            <a:r>
              <a:rPr lang="ko-KR" altLang="en-US" b="1" spc="-300" dirty="0" err="1" smtClean="0"/>
              <a:t>리눅스</a:t>
            </a:r>
            <a:r>
              <a:rPr lang="ko-KR" altLang="en-US" b="1" spc="-300" dirty="0" smtClean="0"/>
              <a:t> 디바이스 드라이버 개발</a:t>
            </a:r>
            <a:endParaRPr lang="en-US" altLang="ko-KR" b="1" spc="-300" dirty="0"/>
          </a:p>
          <a:p>
            <a:pPr>
              <a:lnSpc>
                <a:spcPct val="150000"/>
              </a:lnSpc>
            </a:pPr>
            <a:r>
              <a:rPr lang="en-US" altLang="ko-KR" b="1" spc="-300" dirty="0" smtClean="0"/>
              <a:t>(</a:t>
            </a:r>
            <a:r>
              <a:rPr lang="ko-KR" altLang="en-US" b="1" spc="-300" dirty="0" err="1" smtClean="0"/>
              <a:t>라즈베리파이의</a:t>
            </a:r>
            <a:r>
              <a:rPr lang="ko-KR" altLang="en-US" b="1" spc="-300" dirty="0" smtClean="0"/>
              <a:t> </a:t>
            </a:r>
            <a:r>
              <a:rPr lang="en-US" altLang="ko-KR" b="1" spc="-150" dirty="0"/>
              <a:t>WIFI </a:t>
            </a:r>
            <a:r>
              <a:rPr lang="ko-KR" altLang="en-US" b="1" spc="-300" dirty="0"/>
              <a:t>사용이 상대적 저렴</a:t>
            </a:r>
            <a:r>
              <a:rPr lang="en-US" altLang="ko-KR" b="1" spc="-300" dirty="0"/>
              <a:t>, </a:t>
            </a:r>
            <a:r>
              <a:rPr lang="ko-KR" altLang="en-US" b="1" spc="-300" dirty="0"/>
              <a:t>기존에 </a:t>
            </a:r>
            <a:r>
              <a:rPr lang="ko-KR" altLang="en-US" b="1" spc="-300" dirty="0" smtClean="0"/>
              <a:t>보유</a:t>
            </a:r>
            <a:r>
              <a:rPr lang="en-US" altLang="ko-KR" b="1" spc="-3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b="1" spc="-300" dirty="0">
                <a:solidFill>
                  <a:srgbClr val="1D314E"/>
                </a:solidFill>
                <a:latin typeface="+mn-ea"/>
              </a:rPr>
              <a:t>■ </a:t>
            </a:r>
            <a:r>
              <a:rPr lang="ko-KR" altLang="en-US" b="1" spc="-300" dirty="0" smtClean="0"/>
              <a:t>총의 발사 신호를 웹 소켓을 이용</a:t>
            </a:r>
            <a:r>
              <a:rPr lang="en-US" altLang="ko-KR" b="1" spc="-300" dirty="0" smtClean="0"/>
              <a:t>,</a:t>
            </a:r>
            <a:r>
              <a:rPr lang="ko-KR" altLang="en-US" b="1" spc="-300" dirty="0" smtClean="0"/>
              <a:t> 웹 서버에 전달</a:t>
            </a:r>
            <a:r>
              <a:rPr lang="en-US" altLang="ko-KR" b="1" spc="-300" dirty="0"/>
              <a:t/>
            </a:r>
            <a:br>
              <a:rPr lang="en-US" altLang="ko-KR" b="1" spc="-300" dirty="0"/>
            </a:br>
            <a:r>
              <a:rPr lang="en-US" altLang="ko-KR" b="1" spc="-300" dirty="0" smtClean="0"/>
              <a:t>(</a:t>
            </a:r>
            <a:r>
              <a:rPr lang="ko-KR" altLang="en-US" b="1" spc="-300" dirty="0" err="1" smtClean="0"/>
              <a:t>라즈베리파이</a:t>
            </a:r>
            <a:r>
              <a:rPr lang="ko-KR" altLang="en-US" b="1" spc="-300" dirty="0" smtClean="0"/>
              <a:t> </a:t>
            </a:r>
            <a:r>
              <a:rPr lang="en-US" altLang="ko-KR" b="1" spc="-150" dirty="0"/>
              <a:t>TCP/IP</a:t>
            </a:r>
            <a:r>
              <a:rPr lang="en-US" altLang="ko-KR" b="1" spc="-300" dirty="0"/>
              <a:t> </a:t>
            </a:r>
            <a:r>
              <a:rPr lang="ko-KR" altLang="en-US" b="1" spc="-300" dirty="0"/>
              <a:t>기반 </a:t>
            </a:r>
            <a:r>
              <a:rPr lang="en-US" altLang="ko-KR" b="1" spc="-150" dirty="0"/>
              <a:t>HTTP </a:t>
            </a:r>
            <a:r>
              <a:rPr lang="ko-KR" altLang="en-US" b="1" spc="-300" dirty="0" err="1" smtClean="0"/>
              <a:t>웹통신</a:t>
            </a:r>
            <a:r>
              <a:rPr lang="en-US" altLang="ko-KR" b="1" spc="-300" dirty="0" smtClean="0"/>
              <a:t>)</a:t>
            </a:r>
          </a:p>
          <a:p>
            <a:pPr>
              <a:lnSpc>
                <a:spcPct val="150000"/>
              </a:lnSpc>
            </a:pPr>
            <a:endParaRPr lang="en-US" altLang="ko-KR" b="1" spc="-3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43" y="4090312"/>
            <a:ext cx="2928853" cy="2169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083" y="3931271"/>
            <a:ext cx="2530324" cy="2173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82919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개발목표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개발목표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9</a:t>
            </a:fld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579062" y="1499302"/>
            <a:ext cx="7181850" cy="472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None/>
            </a:pPr>
            <a:r>
              <a:rPr lang="en-US" altLang="ko-KR" sz="2400" b="1" spc="-150" dirty="0">
                <a:latin typeface="+mn-ea"/>
                <a:ea typeface="+mn-ea"/>
              </a:rPr>
              <a:t>3</a:t>
            </a:r>
            <a:r>
              <a:rPr lang="en-US" altLang="ko-KR" sz="2400" b="1" spc="-150" dirty="0" smtClean="0">
                <a:latin typeface="+mn-ea"/>
                <a:ea typeface="+mn-ea"/>
              </a:rPr>
              <a:t>. </a:t>
            </a:r>
            <a:r>
              <a:rPr lang="ko-KR" altLang="en-US" sz="2400" b="1" spc="-300" dirty="0" err="1" smtClean="0">
                <a:latin typeface="+mn-ea"/>
                <a:ea typeface="+mn-ea"/>
              </a:rPr>
              <a:t>웹캠을</a:t>
            </a:r>
            <a:r>
              <a:rPr lang="ko-KR" altLang="en-US" sz="2400" b="1" spc="-300" dirty="0" smtClean="0">
                <a:latin typeface="+mn-ea"/>
                <a:ea typeface="+mn-ea"/>
              </a:rPr>
              <a:t> 이용하여 현실성을 강화한 게임 </a:t>
            </a:r>
            <a:endParaRPr lang="en-US" altLang="ko-KR" sz="1600" b="1" spc="-300" dirty="0" smtClean="0"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742" l="0" r="9975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5544" y="3793417"/>
            <a:ext cx="2461895" cy="23527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9731" y="3799130"/>
            <a:ext cx="3021181" cy="23470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9061" y="2093818"/>
            <a:ext cx="788804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300" dirty="0">
                <a:solidFill>
                  <a:srgbClr val="1D314E"/>
                </a:solidFill>
                <a:latin typeface="+mn-ea"/>
              </a:rPr>
              <a:t>■ </a:t>
            </a:r>
            <a:r>
              <a:rPr lang="ko-KR" altLang="en-US" b="1" spc="-300" dirty="0" err="1" smtClean="0"/>
              <a:t>웹캠을</a:t>
            </a:r>
            <a:r>
              <a:rPr lang="ko-KR" altLang="en-US" b="1" spc="-300" dirty="0" smtClean="0"/>
              <a:t> 통해 촬영되는 영상을 게임 클라이언트로 전송</a:t>
            </a:r>
            <a:endParaRPr lang="en-US" altLang="ko-KR" b="1" spc="-300" dirty="0"/>
          </a:p>
          <a:p>
            <a:pPr>
              <a:lnSpc>
                <a:spcPct val="150000"/>
              </a:lnSpc>
            </a:pPr>
            <a:r>
              <a:rPr lang="ko-KR" altLang="en-US" b="1" spc="-300" dirty="0">
                <a:solidFill>
                  <a:srgbClr val="1D314E"/>
                </a:solidFill>
                <a:latin typeface="+mn-ea"/>
              </a:rPr>
              <a:t>■ </a:t>
            </a:r>
            <a:r>
              <a:rPr lang="ko-KR" altLang="en-US" b="1" spc="-300" dirty="0" smtClean="0"/>
              <a:t>자신의 모습을 직접 봄으로써 현실감 있는 게임환경 제공</a:t>
            </a:r>
            <a:endParaRPr lang="en-US" altLang="ko-KR" b="1" spc="-300" dirty="0" smtClean="0"/>
          </a:p>
        </p:txBody>
      </p:sp>
    </p:spTree>
    <p:extLst>
      <p:ext uri="{BB962C8B-B14F-4D97-AF65-F5344CB8AC3E}">
        <p14:creationId xmlns:p14="http://schemas.microsoft.com/office/powerpoint/2010/main" val="10154533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9257</TotalTime>
  <Words>427</Words>
  <Application>Microsoft Office PowerPoint</Application>
  <PresentationFormat>화면 슬라이드 쇼(4:3)</PresentationFormat>
  <Paragraphs>117</Paragraphs>
  <Slides>17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굴림</vt:lpstr>
      <vt:lpstr>Arial</vt:lpstr>
      <vt:lpstr>맑은 고딕</vt:lpstr>
      <vt:lpstr>Wingdings</vt:lpstr>
      <vt:lpstr>나눔고딕</vt:lpstr>
      <vt:lpstr>Office 테마</vt:lpstr>
      <vt:lpstr> 웹캠과 라즈베리파이를 이용한 웹 사격게임_SSM ATACK</vt:lpstr>
      <vt:lpstr>목차</vt:lpstr>
      <vt:lpstr>아이디어 제안</vt:lpstr>
      <vt:lpstr>유사 작품 1</vt:lpstr>
      <vt:lpstr>유사 작품 2</vt:lpstr>
      <vt:lpstr>유사 작품 3</vt:lpstr>
      <vt:lpstr>개발목표</vt:lpstr>
      <vt:lpstr>개발목표</vt:lpstr>
      <vt:lpstr>개발목표</vt:lpstr>
      <vt:lpstr>시연 시나리오</vt:lpstr>
      <vt:lpstr>시연 시나리오</vt:lpstr>
      <vt:lpstr>시연 시나리오</vt:lpstr>
      <vt:lpstr>시스템 구성도</vt:lpstr>
      <vt:lpstr>팀원별 역할 분담</vt:lpstr>
      <vt:lpstr>예상 기술적 문제점</vt:lpstr>
      <vt:lpstr>감사합니다</vt:lpstr>
      <vt:lpstr>Q &amp; 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aaw1103@naver.com</cp:lastModifiedBy>
  <cp:revision>442</cp:revision>
  <cp:lastPrinted>2014-11-23T08:04:44Z</cp:lastPrinted>
  <dcterms:created xsi:type="dcterms:W3CDTF">2011-08-24T01:05:33Z</dcterms:created>
  <dcterms:modified xsi:type="dcterms:W3CDTF">2015-08-11T00:57:28Z</dcterms:modified>
</cp:coreProperties>
</file>